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383" r:id="rId2"/>
    <p:sldId id="2455" r:id="rId3"/>
    <p:sldId id="2407" r:id="rId4"/>
    <p:sldId id="2282" r:id="rId5"/>
    <p:sldId id="2445" r:id="rId6"/>
    <p:sldId id="2438" r:id="rId7"/>
    <p:sldId id="2414" r:id="rId8"/>
    <p:sldId id="2415" r:id="rId9"/>
    <p:sldId id="2424" r:id="rId10"/>
    <p:sldId id="2446" r:id="rId11"/>
    <p:sldId id="2418" r:id="rId12"/>
    <p:sldId id="2419" r:id="rId13"/>
    <p:sldId id="2447" r:id="rId14"/>
    <p:sldId id="2417" r:id="rId15"/>
    <p:sldId id="2425" r:id="rId16"/>
    <p:sldId id="2426" r:id="rId17"/>
    <p:sldId id="2427" r:id="rId18"/>
    <p:sldId id="2428" r:id="rId19"/>
    <p:sldId id="2441" r:id="rId20"/>
    <p:sldId id="2442" r:id="rId21"/>
    <p:sldId id="2443" r:id="rId22"/>
    <p:sldId id="2444" r:id="rId23"/>
    <p:sldId id="2408" r:id="rId24"/>
    <p:sldId id="2448" r:id="rId25"/>
    <p:sldId id="2436" r:id="rId26"/>
    <p:sldId id="2437" r:id="rId27"/>
    <p:sldId id="2429" r:id="rId28"/>
    <p:sldId id="2450" r:id="rId29"/>
    <p:sldId id="2430" r:id="rId30"/>
    <p:sldId id="2431" r:id="rId31"/>
    <p:sldId id="2451" r:id="rId32"/>
    <p:sldId id="2409" r:id="rId33"/>
    <p:sldId id="2410" r:id="rId34"/>
    <p:sldId id="2432" r:id="rId35"/>
    <p:sldId id="2453" r:id="rId36"/>
    <p:sldId id="2412" r:id="rId37"/>
    <p:sldId id="2130" r:id="rId38"/>
    <p:sldId id="2338" r:id="rId39"/>
    <p:sldId id="736" r:id="rId40"/>
    <p:sldId id="2457" r:id="rId41"/>
    <p:sldId id="24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769"/>
    <a:srgbClr val="75E5FE"/>
    <a:srgbClr val="070123"/>
    <a:srgbClr val="D1D9E8"/>
    <a:srgbClr val="B9C5D3"/>
    <a:srgbClr val="634631"/>
    <a:srgbClr val="D17729"/>
    <a:srgbClr val="6FD2E6"/>
    <a:srgbClr val="E0D010"/>
    <a:srgbClr val="01E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74" autoAdjust="0"/>
    <p:restoredTop sz="80606" autoAdjust="0"/>
  </p:normalViewPr>
  <p:slideViewPr>
    <p:cSldViewPr snapToGrid="0">
      <p:cViewPr varScale="1">
        <p:scale>
          <a:sx n="74" d="100"/>
          <a:sy n="74" d="100"/>
        </p:scale>
        <p:origin x="1698" y="66"/>
      </p:cViewPr>
      <p:guideLst/>
    </p:cSldViewPr>
  </p:slideViewPr>
  <p:outlineViewPr>
    <p:cViewPr>
      <p:scale>
        <a:sx n="33" d="100"/>
        <a:sy n="33" d="100"/>
      </p:scale>
      <p:origin x="0" y="-1601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Will you believe it. Sinful Israel has become servant Israel. A vision of that day when Israel has become God had intended them to be a light to the nations.</a:t>
            </a:r>
          </a:p>
        </p:txBody>
      </p:sp>
      <p:sp>
        <p:nvSpPr>
          <p:cNvPr id="4" name="Slide Number Placeholder 3"/>
          <p:cNvSpPr>
            <a:spLocks noGrp="1"/>
          </p:cNvSpPr>
          <p:nvPr>
            <p:ph type="sldNum" sz="quarter" idx="10"/>
          </p:nvPr>
        </p:nvSpPr>
        <p:spPr/>
        <p:txBody>
          <a:bodyPr/>
          <a:lstStyle/>
          <a:p>
            <a:fld id="{494A7CA5-FA0C-4D65-AD42-999E74428F08}" type="slidenum">
              <a:rPr lang="en-US" smtClean="0"/>
              <a:t>2</a:t>
            </a:fld>
            <a:endParaRPr lang="en-US"/>
          </a:p>
        </p:txBody>
      </p:sp>
    </p:spTree>
    <p:extLst>
      <p:ext uri="{BB962C8B-B14F-4D97-AF65-F5344CB8AC3E}">
        <p14:creationId xmlns:p14="http://schemas.microsoft.com/office/powerpoint/2010/main" val="159561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93571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124041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7308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69934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61458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264825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391697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401542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central focus is on God, the LORD, </a:t>
            </a:r>
            <a:r>
              <a:rPr lang="en-US" baseline="0" dirty="0" err="1" smtClean="0"/>
              <a:t>Yehovah</a:t>
            </a:r>
            <a:r>
              <a:rPr lang="en-US" baseline="0" dirty="0" smtClean="0"/>
              <a:t>, for which Isaiah has been appealing for. Whereas the focus of the people was on themselves and the nations for the supply of their needs and their security, a prescription for disaster.</a:t>
            </a:r>
          </a:p>
          <a:p>
            <a:endParaRPr lang="en-US" baseline="0" dirty="0" smtClean="0"/>
          </a:p>
          <a:p>
            <a:r>
              <a:rPr lang="en-US" baseline="0" dirty="0" smtClean="0"/>
              <a:t>Praise, “</a:t>
            </a:r>
            <a:r>
              <a:rPr lang="en-US" baseline="0" dirty="0" err="1" smtClean="0"/>
              <a:t>yadah</a:t>
            </a:r>
            <a:r>
              <a:rPr lang="en-US" baseline="0" dirty="0" smtClean="0"/>
              <a:t>” and thanksgiving is essential to a robust spiritual life, not because God needs it, but because we need to give it. “It is the only way we can refocus our attention upon how much we have receive from a loving Father and in that appreciation stop attempting to use him as our servant, like a big cosmic vending machines. </a:t>
            </a:r>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1941494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source of the praise is the discovery that God’s anger has been removed and the former enemy has become a source of encouragement and support.</a:t>
            </a:r>
          </a:p>
          <a:p>
            <a:endParaRPr lang="en-US" baseline="0" dirty="0" smtClean="0"/>
          </a:p>
          <a:p>
            <a:r>
              <a:rPr lang="en-US" baseline="0" dirty="0" smtClean="0"/>
              <a:t>Why is God so angry? God’s anger is based on a just cause. It is the result of His holy nature. Our sin is an offense against the laws of the universe and against a loving Father. It cannot be merely dismissed, written off, shoved under the rug.</a:t>
            </a:r>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84794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song is written not as a summarization, but a conclusion to the previous section 7-11. A climax to what has been said so far.</a:t>
            </a:r>
          </a:p>
          <a:p>
            <a:endParaRPr lang="en-US" baseline="0" dirty="0" smtClean="0"/>
          </a:p>
          <a:p>
            <a:r>
              <a:rPr lang="en-US" baseline="0" dirty="0" smtClean="0"/>
              <a:t>“Throughout the section there is the recurring appeal to the house of David and to Judah to put aside their fears of the nations around them and to focus their primacy attention on God, who is the master of the nations and who is utterly trustworthy. That trustworthiness is underlined by the promise that although their refusal to trust will issue in defeat and despair, it will not result in complete destruction and annihilation of Israel a people.” (God’s promise to Abraham and David still stands). Although God is under no external obligation to do so, but because of His grace and promise he will deliver them from the chains which they have forged with their own hands and restore them to become a nation of servants to the LORD. (Oswalt, p. 291)</a:t>
            </a:r>
          </a:p>
          <a:p>
            <a:endParaRPr lang="en-US" baseline="0" dirty="0" smtClean="0"/>
          </a:p>
          <a:p>
            <a:r>
              <a:rPr lang="en-US" baseline="0" dirty="0" smtClean="0"/>
              <a:t>Chapter 12 looks to a time prophetically when the people will have drawn the appropriate conclusions, when the nation as a whole finally gets it. The hearers and the readers are no longer spectators or objects of instruction, but are active participates emotionally, as well as intellectually engaged.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chapter 11 we see the rule of the branch of Jesse, the character and characteristics of the Son of David, the anointed One, the promise Messiah, and the promise Messianic age to come. This song treats the coming glorious restoration of Israel as an accomplished fact.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one author point out it is very strange that chap. 7-11 makes no overt reference to the Messiah, who plays a very significant role in those chapters.]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song can be divided into two shorter fragments, bringing 7-11 to a fitting close. 1-2 is inwardly directed toward the LORD, where as 3-6 is outwardly directed. The world must know who God is. The world must be enabled to draw the correct implications from the salvation of God’s people. </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258820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comfort only comes after the sin and iniquity has been punished. The people were fully aware of this, “It is the blood that make atonement” (Lev. 17:11). “without the shedding of blood, there is no forgiveness for sin.” (Heb. 9:22) They understood that some sort of atoning sacrifice had been made that God’s just anger had not merely disappeared but was redirected toward another victim. But what or who could take the place of another person’s sin? </a:t>
            </a:r>
          </a:p>
          <a:p>
            <a:endParaRPr lang="en-US" baseline="0" dirty="0" smtClean="0"/>
          </a:p>
          <a:p>
            <a:r>
              <a:rPr lang="en-US" baseline="0" dirty="0" smtClean="0"/>
              <a:t>The prophet Micah asked can what “will the LORD be pleased with, thousands of sacred rams, ten thousand rivers of oil, even one’s children?” (6:6-7) How much is enough to take the sinner’s place? Answer, it is never enough! </a:t>
            </a:r>
          </a:p>
          <a:p>
            <a:endParaRPr lang="en-US" baseline="0" dirty="0" smtClean="0"/>
          </a:p>
          <a:p>
            <a:r>
              <a:rPr lang="en-US" baseline="0" dirty="0" smtClean="0"/>
              <a:t>This song asks the question by implication. How is God’s anger to be turned to comfort? From where will come the atoning sacrifice to take away sin? The question is not answered until it is considered in detail in chapters 40-55, where the prophet will boldly say that there is a person who can take the place of the entire people (53:10-12). It now prepares the way for that eventual answer and forces the reader to begin to think about it.</a:t>
            </a:r>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28800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3080563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127839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not merely that God saves, but that He is salvation. It expresses the truth that there is salvation in no other apart from God. </a:t>
            </a:r>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203287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David said, “…God is my salvation” - The only other time the phrase is used in the NKJB.</a:t>
            </a:r>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860436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people did not always trust Him. David exhorts them to do so.</a:t>
            </a:r>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280773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know Him is to know deliverance and not to know him is to be deluded about deliverance. Freedom, whether political, social or personal is found in God or it is not found at all. Isaiah has heap scorn upon the people for attempts to find deliverance and life in the might and wisdom of the world.</a:t>
            </a:r>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268713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know Him is to have eternal life. If you have believed in Him for eternal life then you also know and believe that He keeps His promises, God can be trusted. You must also know that He is good for He offers the good life. You must also know and believe that He loves you despite your sin, for why else would He offer this gift?</a:t>
            </a:r>
          </a:p>
          <a:p>
            <a:endParaRPr lang="en-US" baseline="0" dirty="0" smtClean="0"/>
          </a:p>
          <a:p>
            <a:r>
              <a:rPr lang="en-US" baseline="0" dirty="0" smtClean="0"/>
              <a:t>Not no know and believe that God can be trusted is not to believe in the promise of eternal life. If God is not good, loving, kind and forgiving why would He offer life to wrenched sinners such as I?</a:t>
            </a:r>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975369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what Isaiah was attempting to get Ahaz to say in chapter 7. Ahaz could not say it. Overcome with fear he could not believe that God was with Him. Instead He put his trust in Assyria, his ultimate enemy. </a:t>
            </a:r>
          </a:p>
          <a:p>
            <a:endParaRPr lang="en-US" baseline="0" dirty="0" smtClean="0"/>
          </a:p>
          <a:p>
            <a:r>
              <a:rPr lang="en-US" baseline="0" dirty="0" smtClean="0"/>
              <a:t>How can God get Judah to believe that He is really with them? How can sinful Israel forsake their pride and manipulative religion and become servant Israel able to commit themselves to God. Ultimately, this change will be possible only when God in an act of free grace moves on their behalf in history. A return from exile in 539 BC was such an act of grace, never in history has such a thing occurred. On par with the establishment of the nation of Israel in 1948. The preservation of the Jews through history against all odds and nations against them. </a:t>
            </a:r>
          </a:p>
          <a:p>
            <a:endParaRPr lang="en-US" baseline="0" dirty="0" smtClean="0"/>
          </a:p>
          <a:p>
            <a:r>
              <a:rPr lang="en-US" baseline="0" dirty="0" smtClean="0"/>
              <a:t>There has been a even more climatic demonstration of God’s free grace in His Son. “Should we not trust a God who would, without any prior commitment on our part, give us his Son for us? Only fear, fear that God will not keep His word, keep His promise, fear of giving up control, can keep us from trusting Him.” (Oswalt, p. 293)</a:t>
            </a:r>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1809285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that day when the Jews look upon the One who was pierced, then all of Israel will be saved and all will proclaim that the LORD </a:t>
            </a:r>
            <a:r>
              <a:rPr lang="en-US" baseline="0" dirty="0" err="1" smtClean="0"/>
              <a:t>Yahovah</a:t>
            </a:r>
            <a:r>
              <a:rPr lang="en-US" baseline="0" dirty="0" smtClean="0"/>
              <a:t> is their salvation. </a:t>
            </a:r>
          </a:p>
          <a:p>
            <a:endParaRPr lang="en-US" baseline="0" dirty="0" smtClean="0"/>
          </a:p>
          <a:p>
            <a:r>
              <a:rPr lang="en-US" baseline="0" dirty="0" smtClean="0"/>
              <a:t>When Israel was delivered from slavery and annihilation by the hands of the Egyptian army they broke out in song. It will be when the earth is delivered into the hands of the Lamb of God that a great multitude of angels and saints will be singing. </a:t>
            </a:r>
          </a:p>
          <a:p>
            <a:endParaRPr lang="en-US" baseline="0" dirty="0" smtClean="0"/>
          </a:p>
          <a:p>
            <a:r>
              <a:rPr lang="en-US" baseline="0" dirty="0" smtClean="0"/>
              <a:t>“For song is the natural expression of the spirit which is free, and no spirit is so free as that one which has discovered that its destiny is not dependent upon its striving but rather upon the infinite power of the Almighty.” (Oswalt, p. 294)</a:t>
            </a: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182133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1150432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343165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change in tense, from the 1</a:t>
            </a:r>
            <a:r>
              <a:rPr lang="en-US" baseline="30000" dirty="0" smtClean="0"/>
              <a:t>st</a:t>
            </a:r>
            <a:r>
              <a:rPr lang="en-US" baseline="0" dirty="0" smtClean="0"/>
              <a:t> person singular to the 2</a:t>
            </a:r>
            <a:r>
              <a:rPr lang="en-US" baseline="30000" dirty="0" smtClean="0"/>
              <a:t>nd</a:t>
            </a:r>
            <a:r>
              <a:rPr lang="en-US" baseline="0" dirty="0" smtClean="0"/>
              <a:t> person plural. Verse 3-6 are outwardly directed for the world must know God and the salvation He provides. Servant Israel was to be and will be the vehicle whereby the nations can come to God. This theme is introduced here but is allowed to remain dormant until chapters 40-55.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 is a frequently used as an image of salvation, especially in a land as dry as Israel. “What water is to a parched earth, God’s delivering presence is to the one oppressed by sin and bondage.” Joy is expressed when the thirst has been satisfied. There was a woman who came to draw water and received the living water. Everlasting joy is expressed when everlasting water is drawn that provides everlasting satisfaction. </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44471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Verse 4 has many parallels to Psalm 105:1 and 148:13.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1318591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Praise – “</a:t>
            </a:r>
            <a:r>
              <a:rPr lang="en-US" baseline="0" dirty="0" err="1" smtClean="0"/>
              <a:t>yadah</a:t>
            </a:r>
            <a:r>
              <a:rPr lang="en-US" baseline="0" dirty="0" smtClean="0"/>
              <a:t>” – to use the hand</a:t>
            </a:r>
          </a:p>
          <a:p>
            <a:r>
              <a:rPr lang="en-US" baseline="0" dirty="0" smtClean="0"/>
              <a:t>Call – “</a:t>
            </a:r>
            <a:r>
              <a:rPr lang="en-US" baseline="0" dirty="0" err="1" smtClean="0"/>
              <a:t>qara</a:t>
            </a:r>
            <a:r>
              <a:rPr lang="en-US" baseline="0" dirty="0" smtClean="0"/>
              <a:t>’” – to cry out to </a:t>
            </a:r>
            <a:r>
              <a:rPr lang="en-US" i="1" baseline="0" dirty="0" smtClean="0"/>
              <a:t>by name</a:t>
            </a:r>
            <a:endParaRPr lang="en-US" baseline="0" dirty="0" smtClean="0"/>
          </a:p>
          <a:p>
            <a:r>
              <a:rPr lang="en-US" baseline="0" dirty="0" smtClean="0"/>
              <a:t>Declare – “yada” to make known</a:t>
            </a:r>
          </a:p>
          <a:p>
            <a:r>
              <a:rPr lang="en-US" baseline="0" dirty="0" smtClean="0"/>
              <a:t>Make mention – “</a:t>
            </a:r>
            <a:r>
              <a:rPr lang="en-US" baseline="0" dirty="0" err="1" smtClean="0"/>
              <a:t>zakar</a:t>
            </a:r>
            <a:r>
              <a:rPr lang="en-US" baseline="0" dirty="0" smtClean="0"/>
              <a:t>” – to mark or record</a:t>
            </a:r>
          </a:p>
          <a:p>
            <a:r>
              <a:rPr lang="en-US" baseline="0" dirty="0" smtClean="0"/>
              <a:t>Sing – “</a:t>
            </a:r>
            <a:r>
              <a:rPr lang="en-US" baseline="0" dirty="0" err="1" smtClean="0"/>
              <a:t>zamar</a:t>
            </a:r>
            <a:r>
              <a:rPr lang="en-US" baseline="0" dirty="0" smtClean="0"/>
              <a:t>” – to strike with the fingers, to make music.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Cry out and shout - “</a:t>
            </a:r>
            <a:r>
              <a:rPr lang="en-US" baseline="0" dirty="0" err="1" smtClean="0"/>
              <a:t>tsahal</a:t>
            </a:r>
            <a:r>
              <a:rPr lang="en-US" baseline="0" dirty="0" smtClean="0"/>
              <a:t>” – to make clear; “</a:t>
            </a:r>
            <a:r>
              <a:rPr lang="en-US" baseline="0" dirty="0" err="1" smtClean="0"/>
              <a:t>ranan</a:t>
            </a:r>
            <a:r>
              <a:rPr lang="en-US" baseline="0" dirty="0" smtClean="0"/>
              <a:t>” – to speak loudly, usually with joy. </a:t>
            </a:r>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584623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name of the LORD is not some magical power associated with the particular letters or sounds of the divine name. Rather it refers to God’s reputation and character. To call on the name of the LORD is to worship Him on the basis of the faithful, delivering character revealed in His behavior… Isaiah predicts that the restored people will gain a new conviction of God’s holy character… and want to make known to those around them.</a:t>
            </a:r>
          </a:p>
          <a:p>
            <a:endParaRPr lang="en-US" baseline="0" dirty="0" smtClean="0"/>
          </a:p>
          <a:p>
            <a:r>
              <a:rPr lang="en-US" baseline="0" dirty="0" smtClean="0"/>
              <a:t>The Lord alone is high and highly exalted. The world will recognize the uniqueness of His glory.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275646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not a coincidence that the final verse of this section closes with the phrase “the Holy one of Israel”, for it is the concept that underlines everything. Holiness is the sum total of the attributes of God. It is that which separates God from humanity. It is His character, the content of His holiness that sets Him apart and makes Him different than man made idols. He is righteous, just and true.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sinful Israel, the inhabitants of Zion, the citizens of Jerusalem, has become holy Israel (4:3) they will then cry out and shout the greatness of the Holy One, who dwells among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that day” The Holy One that was born, called the Son of God. (Luke 1:35) The One who shall be call by the name “</a:t>
            </a:r>
            <a:r>
              <a:rPr lang="en-US" baseline="0" dirty="0" err="1" smtClean="0"/>
              <a:t>Yeshua</a:t>
            </a:r>
            <a:r>
              <a:rPr lang="en-US" baseline="0" dirty="0" smtClean="0"/>
              <a:t>” JESUS, salvation. He will be great, and will be called the Son of the Highest; and the Lord God will give Him the throne of His father David. And He will reign over the house of Jacob forever, and of His kingdom there will be no end.“ (Luke 1:31-33)</a:t>
            </a:r>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123227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1632524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4233546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22564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that day” is a repeated phrase found throughout Isaiah (used 44 times, NKJV) It is a day to hoped for. A day or great rejoicing. A day of praise.</a:t>
            </a:r>
          </a:p>
          <a:p>
            <a:endParaRPr lang="en-US" baseline="0" dirty="0" smtClean="0"/>
          </a:p>
          <a:p>
            <a:r>
              <a:rPr lang="en-US" baseline="0" dirty="0" smtClean="0"/>
              <a:t>It is been used already in a diametrically opposite tone from the one found here. Elsewhere the coming day is to be dreaded. There is a coming day of dread, one that even the prophet Moses predicted.</a:t>
            </a:r>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372908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Eber was a descendent of Shem. (His name may have been given to him prophetically). Where as the Canaanites were from the descendants of Ham and spoke a different language. </a:t>
            </a:r>
          </a:p>
          <a:p>
            <a:endParaRPr lang="en-US" baseline="0" dirty="0" smtClean="0"/>
          </a:p>
          <a:p>
            <a:r>
              <a:rPr lang="en-US" baseline="0" dirty="0" smtClean="0"/>
              <a:t>“The first person in the Bible called a Hebrew is Abram (Gen 14:13). Thereafter his descendants through Isaac and Jacob were known as "Hebrews" (40:15; 43:32; 2:11). The origin of the name Hebrew offers a difficult problem. The term may be derived from the prominent Semitic progenitor, Eber, the ancestor of Abraham (Gen 10:21). Again "Abram the Hebrew" (14:13) may be "Abram who crossed the river," that is, the Euphrates (Josh 24:2-3).” (The New Unger's Bible Dictionary. Originally published by Moody Press of Chicago, Illinois. Copyright (c) 1988.)</a:t>
            </a:r>
          </a:p>
          <a:p>
            <a:endParaRPr lang="en-US" baseline="0" dirty="0" smtClean="0"/>
          </a:p>
          <a:p>
            <a:r>
              <a:rPr lang="en-US" baseline="0" dirty="0" smtClean="0"/>
              <a:t>“Shem was "father of all the children of Eber," i.e. of the nations settled eastward, starting from beyond the Euphrates. The name Hebrews, applied to them in relation to the surrounding tribes already long settled in Canaan, continued to be their name among foreigners; whereas "Israelite" was their name among themselves… The name Hebrews is found in Genesis and Exodus more than in all the other Books of the Bible, for it was the international name linking Jacob's descendants with the nations; Israel is the name that separates them from the nations. After the constitution of Israel as a separate people (in Exodus) Hebrews rarely occurs; in the national poetry and in the prophets the name does not occur as a designation of the elect people among themselves. (</a:t>
            </a:r>
            <a:r>
              <a:rPr lang="en-US" baseline="0" dirty="0" err="1" smtClean="0"/>
              <a:t>Fausset's</a:t>
            </a:r>
            <a:r>
              <a:rPr lang="en-US" baseline="0" dirty="0" smtClean="0"/>
              <a:t> Bible Dictionary, Electronic Database Copyright (c)1998 by </a:t>
            </a:r>
            <a:r>
              <a:rPr lang="en-US" baseline="0" dirty="0" err="1" smtClean="0"/>
              <a:t>Biblesoft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38670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61484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78135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40643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213178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coming a day of dread on sinful Israel, but here as in 4:2, 10:20, 11:10 and others, is a day to be anticipated, a day of hope, Once again the prophet underlines that judgment is not God’s last word. For all who will, promise lies beyond judgment. </a:t>
            </a:r>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374761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par>
                                <p:cTn id="23" presetID="10" presetClass="entr" presetSubtype="0"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315" y="1203372"/>
            <a:ext cx="8800252" cy="923330"/>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in that day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you will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say: ‘</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63909" y="2384654"/>
            <a:ext cx="8816182"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 Coming Day of Hope</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2041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958" y="1203372"/>
            <a:ext cx="8796084" cy="6001643"/>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In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that day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Branch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shall be beautiful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glorious;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fruit of the earth shall be excellent and appealing f</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those of Israel who have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escaped [survived].”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1835533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958" y="1203372"/>
            <a:ext cx="8796084"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it shall come to pass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in that day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hat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remnant of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Israel,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such as have escaped of the house of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Jacob, will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never again depend on him who defeated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them, but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will depend on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the Holy One of Israel, in truth</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(10:20)</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8515676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2996" y="1171100"/>
            <a:ext cx="859800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in that day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there shall be a Root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Jesse, Who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stand as a banner to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people;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Gentiles shall seek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Him,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resting place shall be glorious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(11:10)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9322210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958" y="1203372"/>
            <a:ext cx="8796084"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alone shall be exalted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in that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day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(2:11,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17</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In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that day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man will cast away his idols of silver 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idols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gold…”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(2:20; 31:7)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37028018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9177" y="1203372"/>
            <a:ext cx="8765647"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In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that day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LORD of hosts will be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crown of glory and a diadem of beauty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remnant of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people…”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(28:5)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03195864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4320" y="1038567"/>
            <a:ext cx="8764504" cy="6001643"/>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In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that day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deaf shall hear the words of the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book, and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eyes of the blind shall see out of obscurity and out of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darkness. The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humble also shall increase their joy in the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poor among men shall rejoice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Holy One of Israel</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(29:18)</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08496947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8530" y="1246204"/>
            <a:ext cx="8796084"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My people shall know My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name; 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shall know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in that day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 am He who speaks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‘Behold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it 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1238013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openheaven.com/forums/uploads/LynMcSweeney/952_jesus_return.jpeg"/>
          <p:cNvPicPr>
            <a:picLocks noChangeAspect="1" noChangeArrowheads="1"/>
          </p:cNvPicPr>
          <p:nvPr/>
        </p:nvPicPr>
        <p:blipFill>
          <a:blip r:embed="rId3" cstate="print"/>
          <a:srcRect b="32143"/>
          <a:stretch>
            <a:fillRect/>
          </a:stretch>
        </p:blipFill>
        <p:spPr bwMode="auto">
          <a:xfrm>
            <a:off x="1590106" y="4429142"/>
            <a:ext cx="6226539" cy="2386473"/>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524315"/>
          </a:xfrm>
          <a:prstGeom prst="rect">
            <a:avLst/>
          </a:prstGeom>
          <a:solidFill>
            <a:srgbClr val="223769">
              <a:alpha val="35000"/>
            </a:srgbClr>
          </a:solidFill>
          <a:effectLst>
            <a:softEdge rad="254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In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that day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will defend the inhabitants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Jerusalem;… It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in that day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that I will seek to destroy all the nations that come against Jerusalem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(Zech. 12:8-9)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31913305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315" y="1203372"/>
            <a:ext cx="8800252"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L</a:t>
            </a:r>
            <a:r>
              <a:rPr lang="en-US" sz="5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6000" b="1" dirty="0">
                <a:ln w="19050">
                  <a:solidFill>
                    <a:srgbClr val="002060"/>
                  </a:solidFill>
                  <a:prstDash val="solid"/>
                </a:ln>
                <a:solidFill>
                  <a:schemeClr val="bg1"/>
                </a:solidFill>
                <a:effectLst>
                  <a:outerShdw blurRad="12700" dist="50800" dir="2700000" algn="tl" rotWithShape="0">
                    <a:schemeClr val="tx1"/>
                  </a:outerShdw>
                </a:effectLst>
              </a:rPr>
              <a:t>, I will praise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You;” </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73315" y="2373256"/>
            <a:ext cx="8800252"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err="1" smtClean="0">
                <a:ln w="19050">
                  <a:solidFill>
                    <a:srgbClr val="002060"/>
                  </a:solidFill>
                  <a:prstDash val="solid"/>
                </a:ln>
                <a:solidFill>
                  <a:srgbClr val="FFFF00"/>
                </a:solidFill>
                <a:effectLst>
                  <a:outerShdw blurRad="12700" dist="50800" dir="2700000" algn="tl" rotWithShape="0">
                    <a:schemeClr val="tx1"/>
                  </a:outerShdw>
                </a:effectLst>
              </a:rPr>
              <a:t>yadah</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6000" b="1" dirty="0" err="1" smtClean="0">
                <a:ln w="19050">
                  <a:solidFill>
                    <a:srgbClr val="002060"/>
                  </a:solidFill>
                  <a:prstDash val="solid"/>
                </a:ln>
                <a:solidFill>
                  <a:srgbClr val="FFFF00"/>
                </a:solidFill>
                <a:effectLst>
                  <a:outerShdw blurRad="12700" dist="50800" dir="2700000" algn="tl" rotWithShape="0">
                    <a:schemeClr val="tx1"/>
                  </a:outerShdw>
                </a:effectLst>
              </a:rPr>
              <a:t>Yehovah</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“I will </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praise</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 you, </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LORD</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73315" y="4435692"/>
            <a:ext cx="880025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praise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to use an open hand</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245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250"/>
                            </p:stCondLst>
                            <p:childTnLst>
                              <p:par>
                                <p:cTn id="9" presetID="22" presetClass="entr" presetSubtype="8" fill="hold" grpId="0" nodeType="after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i293.photobucket.com/albums/mm51/vedrannnnn/forest210240ai.jpg"/>
          <p:cNvPicPr>
            <a:picLocks noChangeAspect="1" noChangeArrowheads="1"/>
          </p:cNvPicPr>
          <p:nvPr/>
        </p:nvPicPr>
        <p:blipFill>
          <a:blip r:embed="rId3" cstate="print"/>
          <a:srcRect/>
          <a:stretch>
            <a:fillRect/>
          </a:stretch>
        </p:blipFill>
        <p:spPr bwMode="auto">
          <a:xfrm>
            <a:off x="0" y="796414"/>
            <a:ext cx="9144000" cy="6061586"/>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187914" y="1654962"/>
            <a:ext cx="6768173" cy="3416320"/>
          </a:xfrm>
          <a:prstGeom prst="rect">
            <a:avLst/>
          </a:prstGeom>
          <a:solidFill>
            <a:schemeClr val="tx1">
              <a:alpha val="25000"/>
            </a:schemeClr>
          </a:solidFill>
          <a:effectLst>
            <a:softEdge rad="3175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Full Bloom</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Restored Israel</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Servant Israel</a:t>
            </a:r>
          </a:p>
        </p:txBody>
      </p:sp>
      <p:sp>
        <p:nvSpPr>
          <p:cNvPr id="13" name="Rectangle 12"/>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628403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1874" y="1235620"/>
            <a:ext cx="8800252" cy="2585323"/>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“Though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You were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angry</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with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me, Your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anger</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is turned away, and You comfort me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57005" y="4005660"/>
            <a:ext cx="8815121" cy="2246769"/>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200" b="1" dirty="0" err="1" smtClean="0">
                <a:ln w="19050">
                  <a:solidFill>
                    <a:srgbClr val="002060"/>
                  </a:solidFill>
                  <a:prstDash val="solid"/>
                </a:ln>
                <a:solidFill>
                  <a:srgbClr val="FFFF00"/>
                </a:solidFill>
                <a:effectLst>
                  <a:outerShdw blurRad="12700" dist="50800" dir="2700000" algn="tl" rotWithShape="0">
                    <a:schemeClr val="tx1"/>
                  </a:outerShdw>
                </a:effectLst>
              </a:rPr>
              <a:t>anaph</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a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primitive root; to breathe hard,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i.e</a:t>
            </a:r>
            <a:r>
              <a:rPr lang="en-US" sz="5200" b="1" dirty="0">
                <a:ln w="19050">
                  <a:solidFill>
                    <a:srgbClr val="002060"/>
                  </a:solidFill>
                  <a:prstDash val="solid"/>
                </a:ln>
                <a:solidFill>
                  <a:schemeClr val="bg1"/>
                </a:solidFill>
                <a:effectLst>
                  <a:outerShdw blurRad="12700" dist="50800" dir="2700000" algn="tl" rotWithShape="0">
                    <a:schemeClr val="tx1"/>
                  </a:outerShdw>
                </a:effectLst>
              </a:rPr>
              <a:t>.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be enraged.</a:t>
            </a:r>
          </a:p>
          <a:p>
            <a:pPr algn="ctr"/>
            <a:r>
              <a:rPr lang="en-US" sz="3600" b="1" dirty="0" smtClean="0">
                <a:ln w="19050">
                  <a:solidFill>
                    <a:srgbClr val="002060"/>
                  </a:solidFill>
                  <a:prstDash val="solid"/>
                </a:ln>
                <a:solidFill>
                  <a:srgbClr val="FFFF00"/>
                </a:solidFill>
                <a:effectLst>
                  <a:outerShdw blurRad="12700" dist="50800" dir="2700000" algn="tl" rotWithShape="0">
                    <a:schemeClr val="tx1"/>
                  </a:outerShdw>
                </a:effectLst>
              </a:rPr>
              <a:t>(Strong’s Definition) </a:t>
            </a:r>
          </a:p>
        </p:txBody>
      </p:sp>
    </p:spTree>
    <p:extLst>
      <p:ext uri="{BB962C8B-B14F-4D97-AF65-F5344CB8AC3E}">
        <p14:creationId xmlns:p14="http://schemas.microsoft.com/office/powerpoint/2010/main" val="184562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1874" y="1235620"/>
            <a:ext cx="8800252" cy="2585323"/>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“Though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You were angry with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me, Your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anger is turned away, and You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comfort</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me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57005" y="4005660"/>
            <a:ext cx="8815121" cy="2246769"/>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200" b="1" dirty="0" err="1" smtClean="0">
                <a:ln w="19050">
                  <a:solidFill>
                    <a:srgbClr val="002060"/>
                  </a:solidFill>
                  <a:prstDash val="solid"/>
                </a:ln>
                <a:solidFill>
                  <a:srgbClr val="FFFF00"/>
                </a:solidFill>
                <a:effectLst>
                  <a:outerShdw blurRad="12700" dist="50800" dir="2700000" algn="tl" rotWithShape="0">
                    <a:schemeClr val="tx1"/>
                  </a:outerShdw>
                </a:effectLst>
              </a:rPr>
              <a:t>nacham</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primitive root;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to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sigh, i.e. breathe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strongly.</a:t>
            </a:r>
            <a:endParaRPr lang="en-US" sz="5200" b="1" dirty="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3600" b="1" dirty="0" smtClean="0">
                <a:ln w="19050">
                  <a:solidFill>
                    <a:srgbClr val="002060"/>
                  </a:solidFill>
                  <a:prstDash val="solid"/>
                </a:ln>
                <a:solidFill>
                  <a:srgbClr val="FFFF00"/>
                </a:solidFill>
                <a:effectLst>
                  <a:outerShdw blurRad="12700" dist="50800" dir="2700000" algn="tl" rotWithShape="0">
                    <a:schemeClr val="tx1"/>
                  </a:outerShdw>
                </a:effectLst>
              </a:rPr>
              <a:t>(Strong’s Definition) </a:t>
            </a:r>
          </a:p>
        </p:txBody>
      </p:sp>
    </p:spTree>
    <p:extLst>
      <p:ext uri="{BB962C8B-B14F-4D97-AF65-F5344CB8AC3E}">
        <p14:creationId xmlns:p14="http://schemas.microsoft.com/office/powerpoint/2010/main" val="248435644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1874" y="1235620"/>
            <a:ext cx="8800252" cy="2585323"/>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“Though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You were angry with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me, Your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anger is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turned away</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and You comfort me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57005" y="4005660"/>
            <a:ext cx="8815121" cy="249299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200" b="1" dirty="0" err="1" smtClean="0">
                <a:ln w="19050">
                  <a:solidFill>
                    <a:srgbClr val="002060"/>
                  </a:solidFill>
                  <a:prstDash val="solid"/>
                </a:ln>
                <a:solidFill>
                  <a:srgbClr val="FFFF00"/>
                </a:solidFill>
                <a:effectLst>
                  <a:outerShdw blurRad="12700" dist="50800" dir="2700000" algn="tl" rotWithShape="0">
                    <a:schemeClr val="tx1"/>
                  </a:outerShdw>
                </a:effectLst>
              </a:rPr>
              <a:t>shuwb</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a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primitive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root;</a:t>
            </a:r>
          </a:p>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to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turn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back or away = “Repent” </a:t>
            </a:r>
            <a:r>
              <a:rPr lang="en-US" sz="3600" b="1" dirty="0" smtClean="0">
                <a:ln w="19050">
                  <a:solidFill>
                    <a:srgbClr val="002060"/>
                  </a:solidFill>
                  <a:prstDash val="solid"/>
                </a:ln>
                <a:solidFill>
                  <a:srgbClr val="FFFF00"/>
                </a:solidFill>
                <a:effectLst>
                  <a:outerShdw blurRad="12700" dist="50800" dir="2700000" algn="tl" rotWithShape="0">
                    <a:schemeClr val="tx1"/>
                  </a:outerShdw>
                </a:effectLst>
              </a:rPr>
              <a:t>(Strong’s Definition)</a:t>
            </a:r>
          </a:p>
        </p:txBody>
      </p:sp>
    </p:spTree>
    <p:extLst>
      <p:ext uri="{BB962C8B-B14F-4D97-AF65-F5344CB8AC3E}">
        <p14:creationId xmlns:p14="http://schemas.microsoft.com/office/powerpoint/2010/main" val="30260512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6446" y="1212609"/>
            <a:ext cx="8800252" cy="5078313"/>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God is my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salvation, I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will trust and not be afraid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'For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YAH, the LORD, is my strength and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song; He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also has become my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salvation.”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(12:2)</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29603673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6446" y="1212609"/>
            <a:ext cx="880025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God is my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salvation”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2" name="Picture 1"/>
          <p:cNvPicPr>
            <a:picLocks noChangeAspect="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t="17257"/>
          <a:stretch/>
        </p:blipFill>
        <p:spPr>
          <a:xfrm>
            <a:off x="1875305" y="2113228"/>
            <a:ext cx="5393391" cy="4462683"/>
          </a:xfrm>
          <a:prstGeom prst="rect">
            <a:avLst/>
          </a:prstGeom>
          <a:effectLst>
            <a:softEdge rad="317500"/>
          </a:effectLst>
        </p:spPr>
      </p:pic>
    </p:spTree>
    <p:extLst>
      <p:ext uri="{BB962C8B-B14F-4D97-AF65-F5344CB8AC3E}">
        <p14:creationId xmlns:p14="http://schemas.microsoft.com/office/powerpoint/2010/main" val="22140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6446" y="1049151"/>
            <a:ext cx="8800252" cy="5755422"/>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soul, wait silently for God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alone, 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my expectation is from Him.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He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only is my rock and my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salvation</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is my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defense; I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shall not be moved.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God is my salvation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and my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glory; 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rock of my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strength,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my refuge, is in God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(Psalm 62:5-7)</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5276303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1874" y="1340553"/>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“Trust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 Him at all times, you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people; Pour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out your heart before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Him; God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is a refuge for us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(Psalm 62:8)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3251551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176446" y="1212609"/>
            <a:ext cx="880025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God is my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salvation”</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9145" y="2253813"/>
            <a:ext cx="9144000" cy="2323713"/>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000" b="1" dirty="0" err="1" smtClean="0">
                <a:ln w="19050">
                  <a:solidFill>
                    <a:srgbClr val="002060"/>
                  </a:solidFill>
                  <a:prstDash val="solid"/>
                </a:ln>
                <a:solidFill>
                  <a:srgbClr val="FFFF00"/>
                </a:solidFill>
                <a:effectLst>
                  <a:outerShdw blurRad="12700" dist="50800" dir="2700000" algn="tl" rotWithShape="0">
                    <a:schemeClr val="tx1"/>
                  </a:outerShdw>
                </a:effectLst>
              </a:rPr>
              <a:t>yeshuw</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ah</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 salvation,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deliverance, aid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victory,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help,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prosperity: good health and welfare</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5" name="Rectangle 14"/>
          <p:cNvSpPr/>
          <p:nvPr/>
        </p:nvSpPr>
        <p:spPr>
          <a:xfrm>
            <a:off x="176446" y="4771303"/>
            <a:ext cx="8800252" cy="1846659"/>
          </a:xfrm>
          <a:prstGeom prst="rect">
            <a:avLst/>
          </a:prstGeom>
          <a:solidFill>
            <a:srgbClr val="223769">
              <a:alpha val="35000"/>
            </a:srgbClr>
          </a:solidFill>
          <a:effectLst>
            <a:softEdge rad="254000"/>
          </a:effectLst>
        </p:spPr>
        <p:txBody>
          <a:bodyPr wrap="square" lIns="91440" tIns="45720" rIns="91440" bIns="45720">
            <a:spAutoFit/>
          </a:bodyPr>
          <a:lstStyle/>
          <a:p>
            <a:pPr algn="just"/>
            <a:r>
              <a:rPr lang="en-US" sz="3800" b="1" dirty="0" smtClean="0">
                <a:ln w="19050">
                  <a:solidFill>
                    <a:srgbClr val="002060"/>
                  </a:solidFill>
                  <a:prstDash val="solid"/>
                </a:ln>
                <a:solidFill>
                  <a:schemeClr val="bg1"/>
                </a:solidFill>
                <a:effectLst>
                  <a:outerShdw blurRad="12700" dist="50800" dir="2700000" algn="tl" rotWithShape="0">
                    <a:schemeClr val="tx1"/>
                  </a:outerShdw>
                </a:effectLst>
              </a:rPr>
              <a:t>“If </a:t>
            </a:r>
            <a:r>
              <a:rPr lang="en-US" sz="3800" b="1" dirty="0">
                <a:ln w="19050">
                  <a:solidFill>
                    <a:srgbClr val="002060"/>
                  </a:solidFill>
                  <a:prstDash val="solid"/>
                </a:ln>
                <a:solidFill>
                  <a:schemeClr val="bg1"/>
                </a:solidFill>
                <a:effectLst>
                  <a:outerShdw blurRad="12700" dist="50800" dir="2700000" algn="tl" rotWithShape="0">
                    <a:schemeClr val="tx1"/>
                  </a:outerShdw>
                </a:effectLst>
              </a:rPr>
              <a:t>you abide in My </a:t>
            </a:r>
            <a:r>
              <a:rPr lang="en-US" sz="3800" b="1" dirty="0" smtClean="0">
                <a:ln w="19050">
                  <a:solidFill>
                    <a:srgbClr val="002060"/>
                  </a:solidFill>
                  <a:prstDash val="solid"/>
                </a:ln>
                <a:solidFill>
                  <a:schemeClr val="bg1"/>
                </a:solidFill>
                <a:effectLst>
                  <a:outerShdw blurRad="12700" dist="50800" dir="2700000" algn="tl" rotWithShape="0">
                    <a:schemeClr val="tx1"/>
                  </a:outerShdw>
                </a:effectLst>
              </a:rPr>
              <a:t>word… you </a:t>
            </a:r>
            <a:r>
              <a:rPr lang="en-US" sz="3800" b="1" dirty="0">
                <a:ln w="19050">
                  <a:solidFill>
                    <a:srgbClr val="002060"/>
                  </a:solidFill>
                  <a:prstDash val="solid"/>
                </a:ln>
                <a:solidFill>
                  <a:schemeClr val="bg1"/>
                </a:solidFill>
                <a:effectLst>
                  <a:outerShdw blurRad="12700" dist="50800" dir="2700000" algn="tl" rotWithShape="0">
                    <a:schemeClr val="tx1"/>
                  </a:outerShdw>
                </a:effectLst>
              </a:rPr>
              <a:t>shall know the truth, and the truth shall make you </a:t>
            </a:r>
            <a:r>
              <a:rPr lang="en-US" sz="3800" b="1" dirty="0" smtClean="0">
                <a:ln w="19050">
                  <a:solidFill>
                    <a:srgbClr val="002060"/>
                  </a:solidFill>
                  <a:prstDash val="solid"/>
                </a:ln>
                <a:solidFill>
                  <a:schemeClr val="bg1"/>
                </a:solidFill>
                <a:effectLst>
                  <a:outerShdw blurRad="12700" dist="50800" dir="2700000" algn="tl" rotWithShape="0">
                    <a:schemeClr val="tx1"/>
                  </a:outerShdw>
                </a:effectLst>
              </a:rPr>
              <a:t>free.” </a:t>
            </a:r>
            <a:r>
              <a:rPr lang="en-US" sz="3800" b="1" dirty="0" smtClean="0">
                <a:ln w="19050">
                  <a:solidFill>
                    <a:srgbClr val="002060"/>
                  </a:solidFill>
                  <a:prstDash val="solid"/>
                </a:ln>
                <a:solidFill>
                  <a:srgbClr val="FFFF00"/>
                </a:solidFill>
                <a:effectLst>
                  <a:outerShdw blurRad="12700" dist="50800" dir="2700000" algn="tl" rotWithShape="0">
                    <a:schemeClr val="tx1"/>
                  </a:outerShdw>
                </a:effectLst>
              </a:rPr>
              <a:t>(John 8:31-32)</a:t>
            </a:r>
            <a:endParaRPr lang="en-US" sz="3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692877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176446" y="1212609"/>
            <a:ext cx="880025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God is my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salvation”</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9145" y="2253813"/>
            <a:ext cx="9144000" cy="2323713"/>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000" b="1" dirty="0" err="1" smtClean="0">
                <a:ln w="19050">
                  <a:solidFill>
                    <a:srgbClr val="002060"/>
                  </a:solidFill>
                  <a:prstDash val="solid"/>
                </a:ln>
                <a:solidFill>
                  <a:srgbClr val="FFFF00"/>
                </a:solidFill>
                <a:effectLst>
                  <a:outerShdw blurRad="12700" dist="50800" dir="2700000" algn="tl" rotWithShape="0">
                    <a:schemeClr val="tx1"/>
                  </a:outerShdw>
                </a:effectLst>
              </a:rPr>
              <a:t>yeshuw</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ah</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 salvation,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deliverance, aid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victory,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help,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prosperity: good health and welfare</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176446" y="4695400"/>
            <a:ext cx="8800252" cy="1938992"/>
          </a:xfrm>
          <a:prstGeom prst="rect">
            <a:avLst/>
          </a:prstGeom>
          <a:solidFill>
            <a:srgbClr val="223769">
              <a:alpha val="35000"/>
            </a:srgbClr>
          </a:solidFill>
          <a:effectLst>
            <a:softEdge rad="254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this is eternal life, that they may know You, the only true God, and Jesus Christ whom You have sent</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000" b="1" dirty="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(John 17:3)</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4388474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6446" y="1212609"/>
            <a:ext cx="880025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will trust and not be afraid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9"/>
          <p:cNvPicPr>
            <a:picLocks noChangeAspect="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t="17257"/>
          <a:stretch/>
        </p:blipFill>
        <p:spPr>
          <a:xfrm>
            <a:off x="1875305" y="2113228"/>
            <a:ext cx="5393391" cy="4462683"/>
          </a:xfrm>
          <a:prstGeom prst="rect">
            <a:avLst/>
          </a:prstGeom>
          <a:effectLst>
            <a:softEdge rad="317500"/>
          </a:effectLst>
        </p:spPr>
      </p:pic>
    </p:spTree>
    <p:extLst>
      <p:ext uri="{BB962C8B-B14F-4D97-AF65-F5344CB8AC3E}">
        <p14:creationId xmlns:p14="http://schemas.microsoft.com/office/powerpoint/2010/main" val="36155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1158801"/>
            <a:ext cx="9143999" cy="2308324"/>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Song of Trust</a:t>
            </a: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12:1-6</a:t>
            </a:r>
          </a:p>
        </p:txBody>
      </p:sp>
      <p:sp>
        <p:nvSpPr>
          <p:cNvPr id="12" name="Rectangle 11"/>
          <p:cNvSpPr/>
          <p:nvPr/>
        </p:nvSpPr>
        <p:spPr>
          <a:xfrm>
            <a:off x="317433" y="3670679"/>
            <a:ext cx="8499987"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 – Inwardly Directed</a:t>
            </a: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07641" y="5111939"/>
            <a:ext cx="8919570"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3-6</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 – Directed Outwardly</a:t>
            </a:r>
          </a:p>
        </p:txBody>
      </p:sp>
    </p:spTree>
    <p:extLst>
      <p:ext uri="{BB962C8B-B14F-4D97-AF65-F5344CB8AC3E}">
        <p14:creationId xmlns:p14="http://schemas.microsoft.com/office/powerpoint/2010/main" val="3374804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75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6446" y="1212609"/>
            <a:ext cx="8800252" cy="2585323"/>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YAH, the 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is my strength and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song; He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also has become my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salvation.”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251086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88223" y="1200620"/>
            <a:ext cx="8967554" cy="5216813"/>
          </a:xfrm>
          <a:prstGeom prst="rect">
            <a:avLst/>
          </a:prstGeom>
          <a:noFill/>
          <a:effectLst>
            <a:softEdge rad="127000"/>
          </a:effectLst>
        </p:spPr>
        <p:txBody>
          <a:bodyPr wrap="square" lIns="91440" tIns="45720" rIns="91440" bIns="45720">
            <a:spAutoFit/>
          </a:bodyPr>
          <a:lstStyle/>
          <a:p>
            <a:pPr algn="just"/>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3700" b="1" dirty="0" smtClean="0">
                <a:ln w="19050">
                  <a:solidFill>
                    <a:srgbClr val="002060"/>
                  </a:solidFill>
                  <a:prstDash val="solid"/>
                </a:ln>
                <a:solidFill>
                  <a:srgbClr val="FFFF00"/>
                </a:solidFill>
                <a:effectLst>
                  <a:outerShdw blurRad="12700" dist="50800" dir="2700000" algn="tl" rotWithShape="0">
                    <a:schemeClr val="tx1"/>
                  </a:outerShdw>
                </a:effectLst>
              </a:rPr>
              <a:t>In </a:t>
            </a:r>
            <a:r>
              <a:rPr lang="en-US" sz="3700" b="1" dirty="0">
                <a:ln w="19050">
                  <a:solidFill>
                    <a:srgbClr val="002060"/>
                  </a:solidFill>
                  <a:prstDash val="solid"/>
                </a:ln>
                <a:solidFill>
                  <a:srgbClr val="FFFF00"/>
                </a:solidFill>
                <a:effectLst>
                  <a:outerShdw blurRad="12700" dist="50800" dir="2700000" algn="tl" rotWithShape="0">
                    <a:schemeClr val="tx1"/>
                  </a:outerShdw>
                </a:effectLst>
              </a:rPr>
              <a:t>that day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this song will be sung in the land of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Judah: ‘We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have a strong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city; God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will appoint salvation for walls and bulwarks.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Open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gates, that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the righteous nation which keeps the truth may enter in.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will keep him in perfect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peace, whose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mind is stayed on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You, because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he trusts in You.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Trust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in the LORD </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forever, for </a:t>
            </a:r>
            <a:r>
              <a:rPr lang="en-US" sz="3700" b="1" dirty="0">
                <a:ln w="19050">
                  <a:solidFill>
                    <a:srgbClr val="002060"/>
                  </a:solidFill>
                  <a:prstDash val="solid"/>
                </a:ln>
                <a:solidFill>
                  <a:schemeClr val="bg1"/>
                </a:solidFill>
                <a:effectLst>
                  <a:outerShdw blurRad="12700" dist="50800" dir="2700000" algn="tl" rotWithShape="0">
                    <a:schemeClr val="tx1"/>
                  </a:outerShdw>
                </a:effectLst>
              </a:rPr>
              <a:t>in YAH, the LORD, is everlasting strength</a:t>
            </a:r>
            <a:r>
              <a:rPr lang="en-US" sz="3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3700" b="1" dirty="0" smtClean="0">
                <a:ln w="19050">
                  <a:solidFill>
                    <a:srgbClr val="002060"/>
                  </a:solidFill>
                  <a:prstDash val="solid"/>
                </a:ln>
                <a:solidFill>
                  <a:srgbClr val="FFFF00"/>
                </a:solidFill>
                <a:effectLst>
                  <a:outerShdw blurRad="12700" dist="50800" dir="2700000" algn="tl" rotWithShape="0">
                    <a:schemeClr val="tx1"/>
                  </a:outerShdw>
                </a:effectLst>
              </a:rPr>
              <a:t>(26:1-4)</a:t>
            </a:r>
            <a:endParaRPr lang="en-US" sz="37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3540278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3315" y="1203372"/>
            <a:ext cx="8800252" cy="2585323"/>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with joy you will draw water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from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wells of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salvation.”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(12:3)</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502209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86657" y="1102578"/>
            <a:ext cx="8979830" cy="5755422"/>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in that day you will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say: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Praise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LORD,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call</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upon His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name; Declare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His deeds among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peoples,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make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mention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that His name 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exalted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Sing</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to the LORD, For He has done excellent things; This is known in all the earth</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(12:4-5)</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0042492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6446" y="1049151"/>
            <a:ext cx="8800252" cy="6740307"/>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Praise – “</a:t>
            </a:r>
            <a:r>
              <a:rPr lang="en-US" sz="5400" b="1" dirty="0" err="1" smtClean="0">
                <a:ln w="19050">
                  <a:solidFill>
                    <a:srgbClr val="002060"/>
                  </a:solidFill>
                  <a:prstDash val="solid"/>
                </a:ln>
                <a:solidFill>
                  <a:srgbClr val="FFFF00"/>
                </a:solidFill>
                <a:effectLst>
                  <a:outerShdw blurRad="12700" dist="50800" dir="2700000" algn="tl" rotWithShape="0">
                    <a:schemeClr val="tx1"/>
                  </a:outerShdw>
                </a:effectLst>
              </a:rPr>
              <a:t>yadah</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Call – “</a:t>
            </a:r>
            <a:r>
              <a:rPr lang="en-US" sz="5400" b="1" dirty="0" err="1" smtClean="0">
                <a:ln w="19050">
                  <a:solidFill>
                    <a:srgbClr val="002060"/>
                  </a:solidFill>
                  <a:prstDash val="solid"/>
                </a:ln>
                <a:solidFill>
                  <a:srgbClr val="FFFF00"/>
                </a:solidFill>
                <a:effectLst>
                  <a:outerShdw blurRad="12700" dist="50800" dir="2700000" algn="tl" rotWithShape="0">
                    <a:schemeClr val="tx1"/>
                  </a:outerShdw>
                </a:effectLst>
              </a:rPr>
              <a:t>qara</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Declare –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yada</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make mention – “</a:t>
            </a:r>
            <a:r>
              <a:rPr lang="en-US" sz="5400" b="1" dirty="0" err="1" smtClean="0">
                <a:ln w="19050">
                  <a:solidFill>
                    <a:srgbClr val="002060"/>
                  </a:solidFill>
                  <a:prstDash val="solid"/>
                </a:ln>
                <a:solidFill>
                  <a:srgbClr val="FFFF00"/>
                </a:solidFill>
                <a:effectLst>
                  <a:outerShdw blurRad="12700" dist="50800" dir="2700000" algn="tl" rotWithShape="0">
                    <a:schemeClr val="tx1"/>
                  </a:outerShdw>
                </a:effectLst>
              </a:rPr>
              <a:t>zakr</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Sing – “</a:t>
            </a:r>
            <a:r>
              <a:rPr lang="en-US" sz="5400" b="1" dirty="0" err="1" smtClean="0">
                <a:ln w="19050">
                  <a:solidFill>
                    <a:srgbClr val="002060"/>
                  </a:solidFill>
                  <a:prstDash val="solid"/>
                </a:ln>
                <a:solidFill>
                  <a:srgbClr val="FFFF00"/>
                </a:solidFill>
                <a:effectLst>
                  <a:outerShdw blurRad="12700" dist="50800" dir="2700000" algn="tl" rotWithShape="0">
                    <a:schemeClr val="tx1"/>
                  </a:outerShdw>
                </a:effectLst>
              </a:rPr>
              <a:t>zamar</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Cry out and shout – </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400" b="1" dirty="0" err="1" smtClean="0">
                <a:ln w="19050">
                  <a:solidFill>
                    <a:srgbClr val="002060"/>
                  </a:solidFill>
                  <a:prstDash val="solid"/>
                </a:ln>
                <a:solidFill>
                  <a:srgbClr val="FFFF00"/>
                </a:solidFill>
                <a:effectLst>
                  <a:outerShdw blurRad="12700" dist="50800" dir="2700000" algn="tl" rotWithShape="0">
                    <a:schemeClr val="tx1"/>
                  </a:outerShdw>
                </a:effectLst>
              </a:rPr>
              <a:t>tsahal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rana</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1914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86657" y="1102578"/>
            <a:ext cx="8979830" cy="5755422"/>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in that day you will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say: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Praise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call</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upon His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name; Declare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His deeds among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peoples,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make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mention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that His name 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exalted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Sing</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to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For He has done excellent things; This is known in all the earth</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(12:4-5)</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3435331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3315" y="1203372"/>
            <a:ext cx="8800252" cy="2400657"/>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“Cry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out and shout, O inhabitant of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Zion, 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great is the Holy One of Israel in your midst</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(12:6)</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6784" y="3415471"/>
            <a:ext cx="2210433" cy="3025837"/>
          </a:xfrm>
          <a:prstGeom prst="rect">
            <a:avLst/>
          </a:prstGeom>
          <a:effectLst>
            <a:softEdge rad="177800"/>
          </a:effectLst>
        </p:spPr>
      </p:pic>
      <p:sp>
        <p:nvSpPr>
          <p:cNvPr id="10" name="Rectangle 9"/>
          <p:cNvSpPr/>
          <p:nvPr/>
        </p:nvSpPr>
        <p:spPr>
          <a:xfrm>
            <a:off x="447039" y="5129966"/>
            <a:ext cx="8249922" cy="1631216"/>
          </a:xfrm>
          <a:prstGeom prst="rect">
            <a:avLst/>
          </a:prstGeom>
          <a:solidFill>
            <a:schemeClr val="tx1">
              <a:alpha val="50000"/>
            </a:schemeClr>
          </a:solidFill>
          <a:effectLst>
            <a:softEdge rad="3175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000" b="1" dirty="0" err="1" smtClean="0">
                <a:ln w="19050">
                  <a:solidFill>
                    <a:srgbClr val="002060"/>
                  </a:solidFill>
                  <a:prstDash val="solid"/>
                </a:ln>
                <a:solidFill>
                  <a:schemeClr val="bg1"/>
                </a:solidFill>
                <a:effectLst>
                  <a:outerShdw blurRad="12700" dist="50800" dir="2700000" algn="tl" rotWithShape="0">
                    <a:schemeClr val="tx1"/>
                  </a:outerShdw>
                </a:effectLst>
              </a:rPr>
              <a:t>Yisra'el</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 he will rule as God</a:t>
            </a:r>
          </a:p>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000" b="1" dirty="0" err="1" smtClean="0">
                <a:ln w="19050">
                  <a:solidFill>
                    <a:srgbClr val="002060"/>
                  </a:solidFill>
                  <a:prstDash val="solid"/>
                </a:ln>
                <a:solidFill>
                  <a:schemeClr val="bg1"/>
                </a:solidFill>
                <a:effectLst>
                  <a:outerShdw blurRad="12700" dist="50800" dir="2700000" algn="tl" rotWithShape="0">
                    <a:schemeClr val="tx1"/>
                  </a:outerShdw>
                </a:effectLst>
              </a:rPr>
              <a:t>sarah</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to prevail; “el” - God</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7511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654962"/>
            <a:ext cx="9144000" cy="1200329"/>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Doom</a:t>
            </a:r>
          </a:p>
        </p:txBody>
      </p:sp>
      <p:pic>
        <p:nvPicPr>
          <p:cNvPr id="10" name="Picture 4" descr="http://hitalia.rotfl.eu.org/pictures/burnt_forest.jpg"/>
          <p:cNvPicPr>
            <a:picLocks noChangeAspect="1" noChangeArrowheads="1"/>
          </p:cNvPicPr>
          <p:nvPr/>
        </p:nvPicPr>
        <p:blipFill>
          <a:blip r:embed="rId5" cstate="print"/>
          <a:srcRect/>
          <a:stretch>
            <a:fillRect/>
          </a:stretch>
        </p:blipFill>
        <p:spPr bwMode="auto">
          <a:xfrm>
            <a:off x="0" y="3352800"/>
            <a:ext cx="9144000" cy="3276600"/>
          </a:xfrm>
          <a:prstGeom prst="rect">
            <a:avLst/>
          </a:prstGeom>
          <a:noFill/>
          <a:effectLst>
            <a:softEdge rad="317500"/>
          </a:effectLst>
        </p:spPr>
      </p:pic>
    </p:spTree>
    <p:extLst>
      <p:ext uri="{BB962C8B-B14F-4D97-AF65-F5344CB8AC3E}">
        <p14:creationId xmlns:p14="http://schemas.microsoft.com/office/powerpoint/2010/main" val="115126742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anim calcmode="lin" valueType="num">
                                      <p:cBhvr>
                                        <p:cTn id="10" dur="750" fill="hold"/>
                                        <p:tgtEl>
                                          <p:spTgt spid="7"/>
                                        </p:tgtEl>
                                        <p:attrNameLst>
                                          <p:attrName>ppt_x</p:attrName>
                                        </p:attrNameLst>
                                      </p:cBhvr>
                                      <p:tavLst>
                                        <p:tav tm="0">
                                          <p:val>
                                            <p:fltVal val="0.5"/>
                                          </p:val>
                                        </p:tav>
                                        <p:tav tm="100000">
                                          <p:val>
                                            <p:strVal val="#ppt_x"/>
                                          </p:val>
                                        </p:tav>
                                      </p:tavLst>
                                    </p:anim>
                                    <p:anim calcmode="lin" valueType="num">
                                      <p:cBhvr>
                                        <p:cTn id="11"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i293.photobucket.com/albums/mm51/vedrannnnn/forest210240ai.jpg"/>
          <p:cNvPicPr>
            <a:picLocks noChangeAspect="1" noChangeArrowheads="1"/>
          </p:cNvPicPr>
          <p:nvPr/>
        </p:nvPicPr>
        <p:blipFill>
          <a:blip r:embed="rId3" cstate="print"/>
          <a:srcRect/>
          <a:stretch>
            <a:fillRect/>
          </a:stretch>
        </p:blipFill>
        <p:spPr bwMode="auto">
          <a:xfrm>
            <a:off x="0" y="118334"/>
            <a:ext cx="9144000" cy="6739666"/>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654962"/>
            <a:ext cx="9144000" cy="2308324"/>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Bloom</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Forever</a:t>
            </a:r>
          </a:p>
        </p:txBody>
      </p:sp>
    </p:spTree>
    <p:extLst>
      <p:ext uri="{BB962C8B-B14F-4D97-AF65-F5344CB8AC3E}">
        <p14:creationId xmlns:p14="http://schemas.microsoft.com/office/powerpoint/2010/main" val="210759574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315" y="1203372"/>
            <a:ext cx="8800252" cy="5078313"/>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in that day you will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say: ‘O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I will praise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You; Though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You were angry with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me, Your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anger is turned away, and You comfort me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(12:1)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817419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3315" y="1203372"/>
            <a:ext cx="8800252"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 said to him,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is your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name?’ 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said,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said, ‘Your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name shall no longer be called Jacob, but Israel; for you have struggled with God and with men, and have prevailed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(Gen. 32:27-28)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46305969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73315" y="1203372"/>
            <a:ext cx="8800252" cy="5262979"/>
          </a:xfrm>
          <a:prstGeom prst="rect">
            <a:avLst/>
          </a:prstGeom>
          <a:noFill/>
          <a:effectLst>
            <a:softEdge rad="127000"/>
          </a:effectLst>
        </p:spPr>
        <p:txBody>
          <a:bodyPr wrap="square" lIns="91440" tIns="45720" rIns="91440" bIns="45720">
            <a:spAutoFit/>
          </a:bodyPr>
          <a:lstStyle/>
          <a:p>
            <a:pPr algn="ctr"/>
            <a:r>
              <a:rPr lang="en-US" sz="4800" b="1" dirty="0">
                <a:ln w="19050">
                  <a:solidFill>
                    <a:srgbClr val="002060"/>
                  </a:solidFill>
                  <a:prstDash val="solid"/>
                </a:ln>
                <a:solidFill>
                  <a:schemeClr val="bg1"/>
                </a:solidFill>
                <a:effectLst>
                  <a:outerShdw blurRad="12700" dist="50800" dir="2700000" algn="tl" rotWithShape="0">
                    <a:schemeClr val="tx1"/>
                  </a:outerShdw>
                </a:effectLst>
              </a:rPr>
              <a:t>“Hebrew</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Ibriy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 </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Eberite</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descendant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Eber</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“Eber” – “the one who crossed over </a:t>
            </a:r>
            <a:r>
              <a:rPr lang="en-US" sz="4800" b="1" i="1" dirty="0" smtClean="0">
                <a:ln w="19050">
                  <a:solidFill>
                    <a:srgbClr val="002060"/>
                  </a:solidFill>
                  <a:prstDash val="solid"/>
                </a:ln>
                <a:solidFill>
                  <a:schemeClr val="bg1"/>
                </a:solidFill>
                <a:effectLst>
                  <a:outerShdw blurRad="12700" dist="50800" dir="2700000" algn="tl" rotWithShape="0">
                    <a:schemeClr val="tx1"/>
                  </a:outerShdw>
                </a:effectLst>
              </a:rPr>
              <a:t>from the east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 ethic or racial term</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Israelis spoke Hebrew, the language of the east.</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4567568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315" y="1203372"/>
            <a:ext cx="880025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in that day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you will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say:”</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63909" y="2384654"/>
            <a:ext cx="8816182"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 Coming Day of Dread</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56117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3909" y="1203372"/>
            <a:ext cx="881618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LORD said to Moses: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you will rest with your fathers; and this people will rise and play the harlot with the gods of the foreigners of the land, where they go to be among them, and they will forsake Me and break My covenant which I have made with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them…”</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1503812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658" y="1203372"/>
            <a:ext cx="8970685"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My anger shall be aroused against them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in that day</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and I will forsake them, and I will hide My face from them, and they shall be devoured. And many evils and troubles shall befall them, so that they will say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in that day</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‘Have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not these evils come upon us because our God is not among us</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987230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8557" y="1203372"/>
            <a:ext cx="8766886" cy="3554819"/>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I will surely hide My face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in that day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because of all the evil which they have done, in that they have turned to other gods</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(Deut. 31:16-18)</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952886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658" y="1203372"/>
            <a:ext cx="8970685" cy="4339650"/>
          </a:xfrm>
          <a:prstGeom prst="rect">
            <a:avLst/>
          </a:prstGeom>
          <a:noFill/>
          <a:effectLst>
            <a:softEdge rad="127000"/>
          </a:effectLst>
        </p:spPr>
        <p:txBody>
          <a:bodyPr wrap="square" lIns="91440" tIns="45720" rIns="91440" bIns="45720">
            <a:spAutoFit/>
          </a:bodyPr>
          <a:lstStyle/>
          <a:p>
            <a:pPr algn="just"/>
            <a:r>
              <a:rPr lang="en-US" sz="4600" b="1"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evil will befall you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in the latter days</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because you will do evil in the sight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to provoke Him to anger through the work of your hands</a:t>
            </a:r>
            <a:r>
              <a:rPr lang="en-US" sz="4600" b="1" smtClean="0">
                <a:ln w="19050">
                  <a:solidFill>
                    <a:srgbClr val="002060"/>
                  </a:solidFill>
                  <a:prstDash val="solid"/>
                </a:ln>
                <a:solidFill>
                  <a:schemeClr val="bg1"/>
                </a:solidFill>
                <a:effectLst>
                  <a:outerShdw blurRad="12700" dist="50800" dir="2700000" algn="tl" rotWithShape="0">
                    <a:schemeClr val="tx1"/>
                  </a:outerShdw>
                </a:effectLst>
              </a:rPr>
              <a:t>.”</a:t>
            </a:r>
            <a:r>
              <a:rPr lang="en-US" sz="4600" b="1">
                <a:ln w="19050">
                  <a:solidFill>
                    <a:srgbClr val="002060"/>
                  </a:solidFill>
                  <a:prstDash val="solid"/>
                </a:ln>
                <a:solidFill>
                  <a:schemeClr val="bg1"/>
                </a:solidFill>
                <a:effectLst>
                  <a:outerShdw blurRad="12700" dist="50800" dir="2700000" algn="tl" rotWithShape="0">
                    <a:schemeClr val="tx1"/>
                  </a:outerShdw>
                </a:effectLst>
              </a:rPr>
              <a:t> </a:t>
            </a:r>
            <a:r>
              <a:rPr lang="en-US" sz="4600" b="1" smtClean="0">
                <a:ln w="19050">
                  <a:solidFill>
                    <a:srgbClr val="002060"/>
                  </a:solidFill>
                  <a:prstDash val="solid"/>
                </a:ln>
                <a:solidFill>
                  <a:srgbClr val="FFFF00"/>
                </a:solidFill>
                <a:effectLst>
                  <a:outerShdw blurRad="12700" dist="50800" dir="2700000" algn="tl" rotWithShape="0">
                    <a:schemeClr val="tx1"/>
                  </a:outerShdw>
                </a:effectLst>
              </a:rPr>
              <a:t>(31:26)</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A Song of Trust</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0579518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102421</TotalTime>
  <Words>4112</Words>
  <Application>Microsoft Office PowerPoint</Application>
  <PresentationFormat>On-screen Show (4:3)</PresentationFormat>
  <Paragraphs>220</Paragraphs>
  <Slides>41</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1277</cp:revision>
  <dcterms:created xsi:type="dcterms:W3CDTF">2013-09-19T14:32:29Z</dcterms:created>
  <dcterms:modified xsi:type="dcterms:W3CDTF">2020-06-17T14:49:59Z</dcterms:modified>
</cp:coreProperties>
</file>